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8.png" ContentType="image/png"/>
  <Override PartName="/ppt/media/image4.jpeg" ContentType="image/jpeg"/>
  <Override PartName="/ppt/media/image10.png" ContentType="image/png"/>
  <Override PartName="/ppt/media/image9.jpeg" ContentType="image/jpe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55ECAEE-646A-48ED-ABD2-FD3DA1CC742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E763D4B-DE51-4C5B-AB5F-6468AB92614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2BB6A9-2DE2-4972-90A8-BF332F06742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4FAA171-43D1-4EE4-9FA7-590CF6F41B4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E666AEF-DEF3-488E-BE84-2C62D2F6DCB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took average 1:45 hours to train one epoch.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9D6C85-2C3B-405C-865B-1E5E8139AD6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A64D14-307E-411C-BE53-6A30FF58D5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125FAFE-7979-42D8-A3CF-5A00CB7650C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2EC8C1-EB38-4EB8-9228-50A8903B2B2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B816953-2CBF-4612-8082-CD8FE5EF631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738D90A-0C42-4ECA-89D2-04C74A1196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399BE6-F418-4B74-92A8-C2D8147E1C5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Mention Alex Machine, Kaggle machine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2939DE2-9922-4954-8440-7F8EC2493AC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Mention Alex Machine, Kaggle machine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F1964A-EDE4-48B4-B356-AD163BAB050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E035B0-194B-417A-9930-C628634CEE1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1E49AF-5325-40FC-9CD8-ED86CC63F92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BB42310-699A-479A-B7F3-514CDD34C2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5E00AA-4064-4F73-8C91-08A24DA9F1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BEA84D-26A5-45D4-9652-D759F29C332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1B98E14-02F8-469B-BE53-F9F5BF39C59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DB2C6E-1DD3-43EB-9C01-67CC182ADA1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7378901-DB7B-4054-85B7-295D65D7AD0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FA9A3FD-3EA0-4FF8-A37C-B652A7A5B32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64465A4-1E1E-423D-ADD8-D8008065C88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60FE48-7FDA-4774-A1F2-6EF6414555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509ADC-F036-4239-981A-7F70C8693B0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DFC279-710D-417B-9FDE-82525CBE829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96008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95280" y="3971160"/>
            <a:ext cx="96008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1504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15040" y="397116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295280" y="397116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96008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295280" y="1981080"/>
            <a:ext cx="96008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3708360" y="1981080"/>
            <a:ext cx="4774320" cy="38095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3708360" y="1981080"/>
            <a:ext cx="4774320" cy="3809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95280" y="1981080"/>
            <a:ext cx="9600840" cy="380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96008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46850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15040" y="1981080"/>
            <a:ext cx="46850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95280" y="504000"/>
            <a:ext cx="960084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95280" y="397116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15040" y="1981080"/>
            <a:ext cx="46850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4685040" cy="3809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1504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15040" y="397116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9528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15040" y="1981080"/>
            <a:ext cx="46850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95280" y="3971160"/>
            <a:ext cx="9600840" cy="1816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60984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182916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304812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426744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548640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670572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792468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Line 8"/>
          <p:cNvSpPr/>
          <p:nvPr/>
        </p:nvSpPr>
        <p:spPr>
          <a:xfrm>
            <a:off x="914400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Line 9"/>
          <p:cNvSpPr/>
          <p:nvPr/>
        </p:nvSpPr>
        <p:spPr>
          <a:xfrm>
            <a:off x="1036296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10"/>
          <p:cNvSpPr/>
          <p:nvPr/>
        </p:nvSpPr>
        <p:spPr>
          <a:xfrm>
            <a:off x="11582280" y="0"/>
            <a:ext cx="36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>
            <a:off x="2520" y="38628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2520" y="161100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>
            <a:off x="2520" y="283572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2520" y="406044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Line 15"/>
          <p:cNvSpPr/>
          <p:nvPr/>
        </p:nvSpPr>
        <p:spPr>
          <a:xfrm>
            <a:off x="2520" y="528516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Line 16"/>
          <p:cNvSpPr/>
          <p:nvPr/>
        </p:nvSpPr>
        <p:spPr>
          <a:xfrm>
            <a:off x="2520" y="6509880"/>
            <a:ext cx="12189240" cy="3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Line 17"/>
          <p:cNvSpPr/>
          <p:nvPr/>
        </p:nvSpPr>
        <p:spPr>
          <a:xfrm>
            <a:off x="225360" y="0"/>
            <a:ext cx="681588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Line 18"/>
          <p:cNvSpPr/>
          <p:nvPr/>
        </p:nvSpPr>
        <p:spPr>
          <a:xfrm>
            <a:off x="1449000" y="0"/>
            <a:ext cx="681588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19"/>
          <p:cNvSpPr/>
          <p:nvPr/>
        </p:nvSpPr>
        <p:spPr>
          <a:xfrm>
            <a:off x="2665800" y="0"/>
            <a:ext cx="681588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Line 20"/>
          <p:cNvSpPr/>
          <p:nvPr/>
        </p:nvSpPr>
        <p:spPr>
          <a:xfrm>
            <a:off x="3884760" y="0"/>
            <a:ext cx="681624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Line 21"/>
          <p:cNvSpPr/>
          <p:nvPr/>
        </p:nvSpPr>
        <p:spPr>
          <a:xfrm>
            <a:off x="5106240" y="0"/>
            <a:ext cx="6815880" cy="68580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Line 22"/>
          <p:cNvSpPr/>
          <p:nvPr/>
        </p:nvSpPr>
        <p:spPr>
          <a:xfrm>
            <a:off x="6327720" y="0"/>
            <a:ext cx="5864040" cy="58986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Line 23"/>
          <p:cNvSpPr/>
          <p:nvPr/>
        </p:nvSpPr>
        <p:spPr>
          <a:xfrm>
            <a:off x="7549200" y="0"/>
            <a:ext cx="4642560" cy="467208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Line 24"/>
          <p:cNvSpPr/>
          <p:nvPr/>
        </p:nvSpPr>
        <p:spPr>
          <a:xfrm>
            <a:off x="8772840" y="0"/>
            <a:ext cx="3418920" cy="345672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Line 25"/>
          <p:cNvSpPr/>
          <p:nvPr/>
        </p:nvSpPr>
        <p:spPr>
          <a:xfrm>
            <a:off x="9982080" y="0"/>
            <a:ext cx="2209680" cy="2226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Line 26"/>
          <p:cNvSpPr/>
          <p:nvPr/>
        </p:nvSpPr>
        <p:spPr>
          <a:xfrm>
            <a:off x="11198880" y="0"/>
            <a:ext cx="992880" cy="1002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Line 27"/>
          <p:cNvSpPr/>
          <p:nvPr/>
        </p:nvSpPr>
        <p:spPr>
          <a:xfrm flipH="1" flipV="1">
            <a:off x="0" y="1011960"/>
            <a:ext cx="5828760" cy="584568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Line 28"/>
          <p:cNvSpPr/>
          <p:nvPr/>
        </p:nvSpPr>
        <p:spPr>
          <a:xfrm flipH="1" flipV="1">
            <a:off x="0" y="2227320"/>
            <a:ext cx="4614480" cy="463032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Line 29"/>
          <p:cNvSpPr/>
          <p:nvPr/>
        </p:nvSpPr>
        <p:spPr>
          <a:xfrm flipH="1" flipV="1">
            <a:off x="0" y="3431880"/>
            <a:ext cx="3398400" cy="34257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Line 30"/>
          <p:cNvSpPr/>
          <p:nvPr/>
        </p:nvSpPr>
        <p:spPr>
          <a:xfrm flipH="1" flipV="1">
            <a:off x="0" y="4651200"/>
            <a:ext cx="2196360" cy="22064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Line 31"/>
          <p:cNvSpPr/>
          <p:nvPr/>
        </p:nvSpPr>
        <p:spPr>
          <a:xfrm flipH="1" flipV="1">
            <a:off x="0" y="5864400"/>
            <a:ext cx="986760" cy="993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Line 32"/>
          <p:cNvSpPr/>
          <p:nvPr/>
        </p:nvSpPr>
        <p:spPr>
          <a:xfrm flipH="1">
            <a:off x="5150520" y="0"/>
            <a:ext cx="6815880" cy="68576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Line 33"/>
          <p:cNvSpPr/>
          <p:nvPr/>
        </p:nvSpPr>
        <p:spPr>
          <a:xfrm flipH="1">
            <a:off x="3926880" y="0"/>
            <a:ext cx="6815880" cy="68576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Line 34"/>
          <p:cNvSpPr/>
          <p:nvPr/>
        </p:nvSpPr>
        <p:spPr>
          <a:xfrm flipH="1">
            <a:off x="2710080" y="0"/>
            <a:ext cx="6815880" cy="68576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" name="Line 35"/>
          <p:cNvSpPr/>
          <p:nvPr/>
        </p:nvSpPr>
        <p:spPr>
          <a:xfrm flipH="1">
            <a:off x="1490760" y="0"/>
            <a:ext cx="6815880" cy="68576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Line 36"/>
          <p:cNvSpPr/>
          <p:nvPr/>
        </p:nvSpPr>
        <p:spPr>
          <a:xfrm flipH="1">
            <a:off x="269280" y="0"/>
            <a:ext cx="6815880" cy="68576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" name="Line 37"/>
          <p:cNvSpPr/>
          <p:nvPr/>
        </p:nvSpPr>
        <p:spPr>
          <a:xfrm flipH="1">
            <a:off x="0" y="0"/>
            <a:ext cx="5864040" cy="589860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Line 38"/>
          <p:cNvSpPr/>
          <p:nvPr/>
        </p:nvSpPr>
        <p:spPr>
          <a:xfrm flipH="1">
            <a:off x="0" y="0"/>
            <a:ext cx="4642560" cy="467208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39"/>
          <p:cNvSpPr/>
          <p:nvPr/>
        </p:nvSpPr>
        <p:spPr>
          <a:xfrm flipH="1">
            <a:off x="0" y="0"/>
            <a:ext cx="3418920" cy="345672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Line 40"/>
          <p:cNvSpPr/>
          <p:nvPr/>
        </p:nvSpPr>
        <p:spPr>
          <a:xfrm flipH="1">
            <a:off x="0" y="0"/>
            <a:ext cx="2209680" cy="2226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Line 41"/>
          <p:cNvSpPr/>
          <p:nvPr/>
        </p:nvSpPr>
        <p:spPr>
          <a:xfrm flipH="1">
            <a:off x="0" y="0"/>
            <a:ext cx="992880" cy="1002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Line 42"/>
          <p:cNvSpPr/>
          <p:nvPr/>
        </p:nvSpPr>
        <p:spPr>
          <a:xfrm flipV="1">
            <a:off x="6363000" y="1011960"/>
            <a:ext cx="5828760" cy="584568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Line 43"/>
          <p:cNvSpPr/>
          <p:nvPr/>
        </p:nvSpPr>
        <p:spPr>
          <a:xfrm flipV="1">
            <a:off x="7576920" y="2227320"/>
            <a:ext cx="4614840" cy="463032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Line 44"/>
          <p:cNvSpPr/>
          <p:nvPr/>
        </p:nvSpPr>
        <p:spPr>
          <a:xfrm flipV="1">
            <a:off x="8793360" y="3431880"/>
            <a:ext cx="3398400" cy="342576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45"/>
          <p:cNvSpPr/>
          <p:nvPr/>
        </p:nvSpPr>
        <p:spPr>
          <a:xfrm flipV="1">
            <a:off x="9995400" y="4651200"/>
            <a:ext cx="2196360" cy="22064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46"/>
          <p:cNvSpPr/>
          <p:nvPr/>
        </p:nvSpPr>
        <p:spPr>
          <a:xfrm flipV="1">
            <a:off x="11204640" y="5864400"/>
            <a:ext cx="987120" cy="993240"/>
          </a:xfrm>
          <a:prstGeom prst="line">
            <a:avLst/>
          </a:prstGeom>
          <a:ln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47"/>
          <p:cNvSpPr/>
          <p:nvPr/>
        </p:nvSpPr>
        <p:spPr>
          <a:xfrm>
            <a:off x="609480" y="6172200"/>
            <a:ext cx="10972800" cy="360"/>
          </a:xfrm>
          <a:prstGeom prst="line">
            <a:avLst/>
          </a:prstGeom>
          <a:ln w="12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48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840" cy="114192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9"/>
          <p:cNvSpPr>
            <a:spLocks noGrp="1"/>
          </p:cNvSpPr>
          <p:nvPr>
            <p:ph type="body"/>
          </p:nvPr>
        </p:nvSpPr>
        <p:spPr>
          <a:xfrm>
            <a:off x="1295280" y="1981080"/>
            <a:ext cx="9600840" cy="38095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LevelEdit Master text styles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1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85800" indent="-17892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16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914400" indent="-18252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14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143000" indent="-17892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14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50"/>
          <p:cNvSpPr>
            <a:spLocks noGrp="1"/>
          </p:cNvSpPr>
          <p:nvPr>
            <p:ph type="dt"/>
          </p:nvPr>
        </p:nvSpPr>
        <p:spPr>
          <a:xfrm>
            <a:off x="9294120" y="6289560"/>
            <a:ext cx="965520" cy="22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95979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7/27/18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51"/>
          <p:cNvSpPr>
            <a:spLocks noGrp="1"/>
          </p:cNvSpPr>
          <p:nvPr>
            <p:ph type="ftr"/>
          </p:nvPr>
        </p:nvSpPr>
        <p:spPr>
          <a:xfrm>
            <a:off x="609480" y="6289560"/>
            <a:ext cx="6127560" cy="22212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52"/>
          <p:cNvSpPr>
            <a:spLocks noGrp="1"/>
          </p:cNvSpPr>
          <p:nvPr>
            <p:ph type="sldNum"/>
          </p:nvPr>
        </p:nvSpPr>
        <p:spPr>
          <a:xfrm>
            <a:off x="10665360" y="6289560"/>
            <a:ext cx="918360" cy="22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2E93BB4-87DA-447D-977C-90D6E77AA526}" type="slidenum">
              <a:rPr b="0" lang="en-US" sz="800" spc="-1" strike="noStrike">
                <a:solidFill>
                  <a:srgbClr val="95979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870360" y="406800"/>
            <a:ext cx="4450680" cy="640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Modern da Vinci!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4663800" y="1416600"/>
            <a:ext cx="7314840" cy="4114440"/>
          </a:xfrm>
          <a:prstGeom prst="rect">
            <a:avLst/>
          </a:prstGeom>
          <a:ln>
            <a:noFill/>
          </a:ln>
        </p:spPr>
      </p:pic>
      <p:pic>
        <p:nvPicPr>
          <p:cNvPr id="93" name="Picture 10" descr=""/>
          <p:cNvPicPr/>
          <p:nvPr/>
        </p:nvPicPr>
        <p:blipFill>
          <a:blip r:embed="rId2"/>
          <a:stretch/>
        </p:blipFill>
        <p:spPr>
          <a:xfrm>
            <a:off x="369720" y="1400040"/>
            <a:ext cx="4131000" cy="4131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Building Datasets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41040" y="1524240"/>
            <a:ext cx="9600840" cy="1218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 Places Scence Dataset [Zhou+ 2014]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2.3 Million training images 256 x 256 RGB [24GB]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375480" y="2419920"/>
            <a:ext cx="11678760" cy="3723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Building Datasets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941040" y="1524240"/>
            <a:ext cx="9600840" cy="2214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 Places Scence Dataset [ Landscapes – Sea – Roads – Gardens ]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15k Pictures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8" descr=""/>
          <p:cNvPicPr/>
          <p:nvPr/>
        </p:nvPicPr>
        <p:blipFill>
          <a:blip r:embed="rId1"/>
          <a:stretch/>
        </p:blipFill>
        <p:spPr>
          <a:xfrm>
            <a:off x="4419720" y="1944720"/>
            <a:ext cx="7500960" cy="4209480"/>
          </a:xfrm>
          <a:prstGeom prst="rect">
            <a:avLst/>
          </a:prstGeom>
          <a:ln>
            <a:noFill/>
          </a:ln>
        </p:spPr>
      </p:pic>
      <p:pic>
        <p:nvPicPr>
          <p:cNvPr id="134" name="Picture 10" descr=""/>
          <p:cNvPicPr/>
          <p:nvPr/>
        </p:nvPicPr>
        <p:blipFill>
          <a:blip r:embed="rId2"/>
          <a:stretch/>
        </p:blipFill>
        <p:spPr>
          <a:xfrm>
            <a:off x="4380120" y="1944720"/>
            <a:ext cx="7731360" cy="4209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32">
                                            <p:txEl>
                                              <p:pRg st="0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32">
                                            <p:txEl>
                                              <p:pRg st="65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938880" y="3214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0480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46464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Building and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652392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239580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525564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7"/>
          <p:cNvSpPr/>
          <p:nvPr/>
        </p:nvSpPr>
        <p:spPr>
          <a:xfrm>
            <a:off x="996516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8"/>
          <p:cNvSpPr/>
          <p:nvPr/>
        </p:nvSpPr>
        <p:spPr>
          <a:xfrm>
            <a:off x="854352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Building Model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978120" y="265536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45" name="Picture 3" descr=""/>
          <p:cNvPicPr/>
          <p:nvPr/>
        </p:nvPicPr>
        <p:blipFill>
          <a:blip r:embed="rId2"/>
          <a:stretch/>
        </p:blipFill>
        <p:spPr>
          <a:xfrm>
            <a:off x="978120" y="265536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46" name="Picture 4" descr=""/>
          <p:cNvPicPr/>
          <p:nvPr/>
        </p:nvPicPr>
        <p:blipFill>
          <a:blip r:embed="rId3"/>
          <a:stretch/>
        </p:blipFill>
        <p:spPr>
          <a:xfrm>
            <a:off x="978120" y="266544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47" name="Picture 5" descr=""/>
          <p:cNvPicPr/>
          <p:nvPr/>
        </p:nvPicPr>
        <p:blipFill>
          <a:blip r:embed="rId4"/>
          <a:stretch/>
        </p:blipFill>
        <p:spPr>
          <a:xfrm>
            <a:off x="978120" y="267552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48" name="Picture 6" descr=""/>
          <p:cNvPicPr/>
          <p:nvPr/>
        </p:nvPicPr>
        <p:blipFill>
          <a:blip r:embed="rId5"/>
          <a:stretch/>
        </p:blipFill>
        <p:spPr>
          <a:xfrm>
            <a:off x="978120" y="265536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49" name="Picture 7" descr=""/>
          <p:cNvPicPr/>
          <p:nvPr/>
        </p:nvPicPr>
        <p:blipFill>
          <a:blip r:embed="rId6"/>
          <a:stretch/>
        </p:blipFill>
        <p:spPr>
          <a:xfrm>
            <a:off x="978120" y="2665440"/>
            <a:ext cx="10193040" cy="299052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7"/>
          <a:stretch/>
        </p:blipFill>
        <p:spPr>
          <a:xfrm>
            <a:off x="978120" y="2655360"/>
            <a:ext cx="10250280" cy="2990520"/>
          </a:xfrm>
          <a:prstGeom prst="rect">
            <a:avLst/>
          </a:prstGeom>
          <a:ln>
            <a:noFill/>
          </a:ln>
        </p:spPr>
      </p:pic>
      <p:sp>
        <p:nvSpPr>
          <p:cNvPr id="151" name="TextShape 2"/>
          <p:cNvSpPr txBox="1"/>
          <p:nvPr/>
        </p:nvSpPr>
        <p:spPr>
          <a:xfrm>
            <a:off x="920880" y="1538280"/>
            <a:ext cx="9600840" cy="675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[Let there be Color 2016] [end2end model]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Model Training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46720" y="1388880"/>
            <a:ext cx="9600840" cy="675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4" descr=""/>
          <p:cNvPicPr/>
          <p:nvPr/>
        </p:nvPicPr>
        <p:blipFill>
          <a:blip r:embed="rId1"/>
          <a:stretch/>
        </p:blipFill>
        <p:spPr>
          <a:xfrm>
            <a:off x="0" y="1927080"/>
            <a:ext cx="12191760" cy="4954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938880" y="3214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60480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46464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Building and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652392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Testing and 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39580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525564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996516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854352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Testing Model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17000" y="1646280"/>
            <a:ext cx="9600840" cy="944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Calculating the accuracy is done by calculating the Euclidean distance between the predicted and the ground truth 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7514280" y="1985040"/>
            <a:ext cx="3778200" cy="402912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070280" y="4294440"/>
            <a:ext cx="9600840" cy="10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color channel have to be represented as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dimension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164">
                                            <p:txEl>
                                              <p:pRg st="0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938880" y="3214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60480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46464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Building and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652392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Testing and 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39580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525564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7"/>
          <p:cNvSpPr/>
          <p:nvPr/>
        </p:nvSpPr>
        <p:spPr>
          <a:xfrm>
            <a:off x="996516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Interface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8"/>
          <p:cNvSpPr/>
          <p:nvPr/>
        </p:nvSpPr>
        <p:spPr>
          <a:xfrm>
            <a:off x="854352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Phases Overview | Interface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846720" y="1619640"/>
            <a:ext cx="9600840" cy="940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Built a web application With </a:t>
            </a: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Python-Flask and Microservice Architecture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8075520" y="1231920"/>
            <a:ext cx="3436920" cy="3702960"/>
          </a:xfrm>
          <a:prstGeom prst="rect">
            <a:avLst/>
          </a:prstGeom>
          <a:ln>
            <a:noFill/>
          </a:ln>
        </p:spPr>
      </p:pic>
      <p:pic>
        <p:nvPicPr>
          <p:cNvPr id="178" name="Picture 6" descr=""/>
          <p:cNvPicPr/>
          <p:nvPr/>
        </p:nvPicPr>
        <p:blipFill>
          <a:blip r:embed="rId2"/>
          <a:stretch/>
        </p:blipFill>
        <p:spPr>
          <a:xfrm>
            <a:off x="1560960" y="3854880"/>
            <a:ext cx="5682600" cy="21484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846720" y="2560320"/>
            <a:ext cx="9600840" cy="28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API; so it can be accessible from</a:t>
            </a: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8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device.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176">
                                            <p:txEl>
                                              <p:pRg st="0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070280" y="2244600"/>
            <a:ext cx="9600840" cy="28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 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8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500"/>
                                        <p:tgtEl>
                                          <p:spTgt spid="181">
                                            <p:txEl>
                                              <p:pRg st="38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070280" y="2244600"/>
            <a:ext cx="9600840" cy="28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Challenges &amp; Lessons Learnt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96560" y="1545120"/>
            <a:ext cx="9600840" cy="46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the model was hard because of limited hardware supply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with new packages / technologies we are not familiar with like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tensorflow , opencv , PIL Image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Taking the Machine learning model to production, using new technologies (Microservice architecture, Flask API)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183">
                                            <p:txEl>
                                              <p:pRg st="1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4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500"/>
                                        <p:tgtEl>
                                          <p:spTgt spid="183">
                                            <p:txEl>
                                              <p:pRg st="64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67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183">
                                            <p:txEl>
                                              <p:pRg st="167" end="2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Challenges &amp; Lessons Learnt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0" y="1128600"/>
            <a:ext cx="10697400" cy="46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on Version Control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Systems and Organize our 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3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as Open source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3879720" y="1249560"/>
            <a:ext cx="8311680" cy="55368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500"/>
                                        <p:tgtEl>
                                          <p:spTgt spid="185">
                                            <p:txEl>
                                              <p:pRg st="1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1070280" y="2244600"/>
            <a:ext cx="9600840" cy="3561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216" dur="indefinite" restart="never" nodeType="tmRoot">
          <p:childTnLst>
            <p:seq>
              <p:cTn id="217" dur="indefinite" nodeType="mainSeq">
                <p:childTnLst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8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188">
                                            <p:txEl>
                                              <p:pRg st="48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70280" y="2244600"/>
            <a:ext cx="9600840" cy="3561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Training and more Training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 on more data clusters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Extend the project to be able to colorize Videos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46720" y="53064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Future Work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500"/>
                                        <p:tgtEl>
                                          <p:spTgt spid="189">
                                            <p:txEl>
                                              <p:pRg st="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7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189">
                                            <p:txEl>
                                              <p:pRg st="37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189">
                                            <p:txEl>
                                              <p:pRg st="65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1070280" y="2244600"/>
            <a:ext cx="9600840" cy="3698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240" dur="indefinite" restart="never" nodeType="tmRoot">
          <p:childTnLst>
            <p:seq>
              <p:cTn id="241" dur="indefinite" nodeType="mainSeq">
                <p:childTnLst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0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192">
                                            <p:txEl>
                                              <p:pRg st="60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54040" y="143352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75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Demo!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54040" y="143352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75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Questions?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74480" y="15130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75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Thank You!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070280" y="2244600"/>
            <a:ext cx="9600840" cy="28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46720" y="234720"/>
            <a:ext cx="9600840" cy="95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Motivation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4" descr=""/>
          <p:cNvPicPr/>
          <p:nvPr/>
        </p:nvPicPr>
        <p:blipFill>
          <a:blip r:embed="rId1"/>
          <a:stretch/>
        </p:blipFill>
        <p:spPr>
          <a:xfrm>
            <a:off x="1412280" y="1671480"/>
            <a:ext cx="8916480" cy="4476240"/>
          </a:xfrm>
          <a:prstGeom prst="rect">
            <a:avLst/>
          </a:prstGeom>
          <a:ln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3103920" y="1083960"/>
            <a:ext cx="6606360" cy="565560"/>
          </a:xfrm>
          <a:prstGeom prst="rect">
            <a:avLst/>
          </a:prstGeom>
          <a:ln>
            <a:noFill/>
          </a:ln>
        </p:spPr>
      </p:pic>
      <p:pic>
        <p:nvPicPr>
          <p:cNvPr id="101" name="Picture 8" descr=""/>
          <p:cNvPicPr/>
          <p:nvPr/>
        </p:nvPicPr>
        <p:blipFill>
          <a:blip r:embed="rId3"/>
          <a:stretch/>
        </p:blipFill>
        <p:spPr>
          <a:xfrm>
            <a:off x="1396440" y="1672920"/>
            <a:ext cx="8932680" cy="4447800"/>
          </a:xfrm>
          <a:prstGeom prst="rect">
            <a:avLst/>
          </a:prstGeom>
          <a:ln>
            <a:noFill/>
          </a:ln>
        </p:spPr>
      </p:pic>
      <p:pic>
        <p:nvPicPr>
          <p:cNvPr id="102" name="Picture 10" descr=""/>
          <p:cNvPicPr/>
          <p:nvPr/>
        </p:nvPicPr>
        <p:blipFill>
          <a:blip r:embed="rId4"/>
          <a:stretch/>
        </p:blipFill>
        <p:spPr>
          <a:xfrm>
            <a:off x="3186720" y="1036080"/>
            <a:ext cx="5835960" cy="5716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070280" y="2244600"/>
            <a:ext cx="9600840" cy="28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1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104">
                                            <p:txEl>
                                              <p:pRg st="11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46720" y="234720"/>
            <a:ext cx="960084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Objectives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626760" y="1537920"/>
            <a:ext cx="108993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2d2e2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Colouring photos could bring you a lot of fun to your daily life. Just imagine if you coloured your grandma’s old photo and showed it to your family, how surprised and happy they would be.</a:t>
            </a: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d2e2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Colouring a picture with Photoshop is </a:t>
            </a: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0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so exhausting process.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7" descr=""/>
          <p:cNvPicPr/>
          <p:nvPr/>
        </p:nvPicPr>
        <p:blipFill>
          <a:blip r:embed="rId1"/>
          <a:stretch/>
        </p:blipFill>
        <p:spPr>
          <a:xfrm>
            <a:off x="2228400" y="2310120"/>
            <a:ext cx="7897320" cy="3794040"/>
          </a:xfrm>
          <a:prstGeom prst="rect">
            <a:avLst/>
          </a:prstGeom>
          <a:ln>
            <a:noFill/>
          </a:ln>
        </p:spPr>
      </p:pic>
      <p:pic>
        <p:nvPicPr>
          <p:cNvPr id="108" name="Picture 5" descr=""/>
          <p:cNvPicPr/>
          <p:nvPr/>
        </p:nvPicPr>
        <p:blipFill>
          <a:blip r:embed="rId2"/>
          <a:stretch/>
        </p:blipFill>
        <p:spPr>
          <a:xfrm>
            <a:off x="6027120" y="2192040"/>
            <a:ext cx="6076440" cy="398124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3"/>
          <a:stretch/>
        </p:blipFill>
        <p:spPr>
          <a:xfrm>
            <a:off x="286200" y="3501720"/>
            <a:ext cx="11661840" cy="2704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106">
                                            <p:txEl>
                                              <p:pRg st="0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90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106">
                                            <p:txEl>
                                              <p:pRg st="190" end="2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01640" y="767160"/>
            <a:ext cx="9600840" cy="119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0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Outline</a:t>
            </a:r>
            <a:r>
              <a:rPr b="1" lang="en-US" sz="32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70280" y="2244600"/>
            <a:ext cx="9600840" cy="28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 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d15a3e"/>
              </a:buClr>
              <a:buFont typeface="Arial"/>
              <a:buChar char="▪"/>
            </a:pPr>
            <a:r>
              <a:rPr b="0" lang="en-US" sz="2500" spc="-1" strike="noStrike">
                <a:solidFill>
                  <a:srgbClr val="2d2e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20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3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500"/>
                                        <p:tgtEl>
                                          <p:spTgt spid="111">
                                            <p:txEl>
                                              <p:pRg st="23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938880" y="3214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0480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46464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Building and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652392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Testing and 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239580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6"/>
          <p:cNvSpPr/>
          <p:nvPr/>
        </p:nvSpPr>
        <p:spPr>
          <a:xfrm>
            <a:off x="525564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7"/>
          <p:cNvSpPr/>
          <p:nvPr/>
        </p:nvSpPr>
        <p:spPr>
          <a:xfrm>
            <a:off x="996516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Interface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854352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938880" y="321480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phases</a:t>
            </a:r>
            <a:endParaRPr b="0" lang="en-US" sz="1800" spc="-1" strike="noStrike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0480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Datasets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46464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"/>
          <p:cNvSpPr/>
          <p:nvPr/>
        </p:nvSpPr>
        <p:spPr>
          <a:xfrm>
            <a:off x="652392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"/>
          <p:cNvSpPr/>
          <p:nvPr/>
        </p:nvSpPr>
        <p:spPr>
          <a:xfrm>
            <a:off x="239580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6"/>
          <p:cNvSpPr/>
          <p:nvPr/>
        </p:nvSpPr>
        <p:spPr>
          <a:xfrm>
            <a:off x="525564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7"/>
          <p:cNvSpPr/>
          <p:nvPr/>
        </p:nvSpPr>
        <p:spPr>
          <a:xfrm>
            <a:off x="9965160" y="2900160"/>
            <a:ext cx="1621800" cy="1345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8"/>
          <p:cNvSpPr/>
          <p:nvPr/>
        </p:nvSpPr>
        <p:spPr>
          <a:xfrm>
            <a:off x="8543520" y="3283200"/>
            <a:ext cx="89964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Application>LibreOffice/5.1.6.2$Linux_X86_64 LibreOffice_project/10m0$Build-2</Application>
  <Words>399</Words>
  <Paragraphs>129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2016-07-25T15:49:24Z</dcterms:created>
  <dc:creator/>
  <dc:description/>
  <dc:language>en-US</dc:language>
  <cp:lastModifiedBy/>
  <dcterms:modified xsi:type="dcterms:W3CDTF">2018-07-27T20:49:58Z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27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  <property fmtid="{D5CDD505-2E9C-101B-9397-08002B2CF9AE}" pid="12" name="_TemplateID">
    <vt:lpwstr>TC030310159991</vt:lpwstr>
  </property>
</Properties>
</file>